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sldIdLst>
    <p:sldId id="256" r:id="rId2"/>
    <p:sldId id="281" r:id="rId3"/>
    <p:sldId id="282" r:id="rId4"/>
    <p:sldId id="273" r:id="rId5"/>
    <p:sldId id="283" r:id="rId6"/>
    <p:sldId id="291" r:id="rId7"/>
    <p:sldId id="285" r:id="rId8"/>
    <p:sldId id="268" r:id="rId9"/>
    <p:sldId id="269" r:id="rId10"/>
    <p:sldId id="258" r:id="rId11"/>
    <p:sldId id="286" r:id="rId12"/>
    <p:sldId id="287" r:id="rId13"/>
    <p:sldId id="259" r:id="rId14"/>
    <p:sldId id="28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99F"/>
    <a:srgbClr val="EFEEB0"/>
    <a:srgbClr val="800000"/>
    <a:srgbClr val="C3E2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9228" autoAdjust="0"/>
  </p:normalViewPr>
  <p:slideViewPr>
    <p:cSldViewPr>
      <p:cViewPr>
        <p:scale>
          <a:sx n="60" d="100"/>
          <a:sy n="60" d="100"/>
        </p:scale>
        <p:origin x="-165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" name="Picture 2" descr="http://urok.shkola.of.by/minskaya-ablasnaya-bibliyateka-imya-a-s-pushkina-v2/2207_html_7ac6a51f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55" y="-28453"/>
            <a:ext cx="2382580" cy="237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Е.В.Щербакова </a:t>
            </a: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 userDrawn="1"/>
        </p:nvSpPr>
        <p:spPr>
          <a:xfrm>
            <a:off x="467544" y="260648"/>
            <a:ext cx="8294750" cy="5904656"/>
          </a:xfrm>
          <a:prstGeom prst="round2DiagRect">
            <a:avLst/>
          </a:prstGeom>
          <a:gradFill flip="none" rotWithShape="1">
            <a:gsLst>
              <a:gs pos="0">
                <a:srgbClr val="C3E22A">
                  <a:tint val="66000"/>
                  <a:satMod val="160000"/>
                </a:srgbClr>
              </a:gs>
              <a:gs pos="50000">
                <a:srgbClr val="C3E22A">
                  <a:tint val="44500"/>
                  <a:satMod val="160000"/>
                </a:srgbClr>
              </a:gs>
              <a:gs pos="100000">
                <a:srgbClr val="C3E22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 userDrawn="1"/>
        </p:nvSpPr>
        <p:spPr>
          <a:xfrm>
            <a:off x="467544" y="388841"/>
            <a:ext cx="8294750" cy="6169713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http://centrtvorchosti.ucoz.ua/_si/0/96488433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21" y="4437112"/>
            <a:ext cx="3096344" cy="2686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common/upload/docs_new/N_305_ot_24.05.2016.pdf" TargetMode="External"/><Relationship Id="rId7" Type="http://schemas.openxmlformats.org/officeDocument/2006/relationships/hyperlink" Target="http://85.142.162.115/sites/default/files/document/2018/raspisanie_gve_2018.pdf" TargetMode="External"/><Relationship Id="rId2" Type="http://schemas.openxmlformats.org/officeDocument/2006/relationships/hyperlink" Target="http://www.fipi.ru/sites/default/files/document/normativ/prikaz_n_1394_ot_25.12.2013_g_poryadok_provedeniya_gia-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pi.ru/sites/default/files/document/2018/raspisanie_oge_2018.pdf" TargetMode="External"/><Relationship Id="rId5" Type="http://schemas.openxmlformats.org/officeDocument/2006/relationships/hyperlink" Target="http://gia.edu.ru/common/upload/docs_new/02-146.pdf" TargetMode="External"/><Relationship Id="rId4" Type="http://schemas.openxmlformats.org/officeDocument/2006/relationships/hyperlink" Target="http://www.fipi.ru/sites/default/files/document/normativ/prikaz_no_10_ot_16.01.2015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03648" y="2428868"/>
            <a:ext cx="7154538" cy="1470025"/>
          </a:xfrm>
        </p:spPr>
        <p:txBody>
          <a:bodyPr>
            <a:no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Итоговое  собеседование </a:t>
            </a:r>
            <a:b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русскому языку в 9 классе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4293096"/>
            <a:ext cx="5576664" cy="70982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13, 16 апреля 2018 года</a:t>
            </a:r>
            <a:endParaRPr lang="ru-RU" sz="2800" b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3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Устная часть по русскому языку состоит из 4 заданий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latin typeface="Calibri" pitchFamily="34" charset="0"/>
                <a:cs typeface="Calibri" pitchFamily="34" charset="0"/>
              </a:rPr>
              <a:t>Задание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1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– чтение небольшого текста вслух. Тексты для чтения будут содержать информацию о выдающихся людях прошлого и современности. Время на подготовку – 2 минуты.</a:t>
            </a:r>
          </a:p>
          <a:p>
            <a:pPr algn="just"/>
            <a:r>
              <a:rPr lang="ru-RU" u="sng" dirty="0">
                <a:latin typeface="Calibri" pitchFamily="34" charset="0"/>
                <a:cs typeface="Calibri" pitchFamily="34" charset="0"/>
              </a:rPr>
              <a:t>Задание 2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- пересказ текста с привлечением дополнительной информации (с включением цитаты).</a:t>
            </a:r>
          </a:p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Выполняя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задание 3</a:t>
            </a:r>
            <a:r>
              <a:rPr lang="ru-RU" dirty="0">
                <a:latin typeface="Calibri" pitchFamily="34" charset="0"/>
                <a:cs typeface="Calibri" pitchFamily="34" charset="0"/>
              </a:rPr>
              <a:t>, необходимо построить связное монологическое высказывание по одной из выбранных тем с опорой на план. Время на подготовку – 1 минута.</a:t>
            </a:r>
          </a:p>
          <a:p>
            <a:pPr lvl="5" algn="just"/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Задание 4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- диалог с экзаменатором-собеседником. Время на подготовку - без подготовки. Экзаменатор предложит ответить на три вопроса.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0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Задание 3. Монологическое высказывание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80920" cy="5277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Выберите одну из предложенных тем беседы. 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Тема 1. Праздник.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(на основе описания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фотографии)</a:t>
            </a: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Тема 2. Поход (экскурсия), который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запомнился мне больше всего.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(повествование на основе жизненного опыта)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Тема 3.  Всегда ли нужно следовать моде?    				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(рассуждение по поставленному вопросу) 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                На подготовку даётся 1 минута.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            Высказывание должно занимать не более3 минут.</a:t>
            </a:r>
          </a:p>
          <a:p>
            <a:endPara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0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56792"/>
            <a:ext cx="2663924" cy="1777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328"/>
                <a:gridCol w="6595672"/>
              </a:tblGrid>
              <a:tr h="23263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Тема 1. Праздник. </a:t>
                      </a:r>
                      <a:endParaRPr lang="ru-RU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Какие  праздники  Вам  нравятся  больше  и  почему (домашние, школьные, праздники в кругу друзей)?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Когда можно сказать, что праздник удался?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Вы больше любите праздник или подготовку к нему и почему?</a:t>
                      </a:r>
                    </a:p>
                    <a:p>
                      <a:endParaRPr lang="ru-RU" sz="20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453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Тема 2.  Поход (экскурсия), который запомнился мне больше всего.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Чем, по Вашему мнению, полезны походы (экскурсии)?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Что бы Вы порекомендовали Вашим сверстникам, которые собираются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впервые отправиться в поход (на экскурсию)?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Что, по Вашему мнению, самое важное в походе (на экскурсии)?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077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Тема 3.  Всегда ли нужно следовать моде? </a:t>
                      </a:r>
                      <a:endParaRPr lang="ru-RU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Что означает, по Вашему мнению, слово«модный»?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Вы слушаете чужие советы? Чьи советы для Вас особенно важны?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Приведите пример отрицательного влияния моды.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357454" cy="157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147248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Общее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время ответа одного экзаменуемого (включая время на подготовку) – 15 минут.</a:t>
            </a: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Каждое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последующее задание выдаётся после окончания выполнения предыдущего задания. В процессе проведения собеседования будет вестись </a:t>
            </a:r>
            <a:r>
              <a:rPr lang="ru-RU" sz="3000" b="1" dirty="0">
                <a:latin typeface="Calibri" pitchFamily="34" charset="0"/>
                <a:cs typeface="Calibri" pitchFamily="34" charset="0"/>
              </a:rPr>
              <a:t>аудиозапись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Оцениваться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оно будет </a:t>
            </a:r>
            <a:r>
              <a:rPr lang="ru-RU" sz="3000" b="1" dirty="0">
                <a:latin typeface="Calibri" pitchFamily="34" charset="0"/>
                <a:cs typeface="Calibri" pitchFamily="34" charset="0"/>
              </a:rPr>
              <a:t>по системе «зачет»/«незачет»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. </a:t>
            </a:r>
            <a:endParaRPr lang="ru-RU" sz="3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3000" b="1" dirty="0">
                <a:latin typeface="Calibri" pitchFamily="34" charset="0"/>
                <a:cs typeface="Calibri" pitchFamily="34" charset="0"/>
              </a:rPr>
              <a:t>Общее количество баллов за всю работу – 19 баллов.</a:t>
            </a:r>
            <a:endParaRPr lang="ru-RU" sz="3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   Экзаменуемый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получает зачет в случае, </a:t>
            </a:r>
            <a:endParaRPr lang="ru-RU" sz="3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   если за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выполнение работы он набрал </a:t>
            </a:r>
            <a:endParaRPr lang="ru-RU" sz="3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	10</a:t>
            </a:r>
            <a:r>
              <a:rPr lang="ru-RU" sz="3000" b="1" dirty="0">
                <a:latin typeface="Calibri" pitchFamily="34" charset="0"/>
                <a:cs typeface="Calibri" pitchFamily="34" charset="0"/>
              </a:rPr>
              <a:t> и более баллов</a:t>
            </a:r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3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8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908720"/>
          <a:ext cx="8748464" cy="593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005"/>
                <a:gridCol w="6676459"/>
              </a:tblGrid>
              <a:tr h="5380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Категория работника ИС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Действия  специалиста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11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Эксперт </a:t>
                      </a:r>
                    </a:p>
                    <a:p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упаковывает протоколы для оценивания ответов участников ИС в доставочный пакет, передает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экзаменатору – собеседнику.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57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Экзаменатор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– собеседник</a:t>
                      </a:r>
                      <a:endParaRPr 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Собирает все материалы, использовавшиеся для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проведения ИС (включая протоколы) и передает ответственному организатору ОО.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562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Технический специалист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Сохраняет на </a:t>
                      </a:r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флеш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- накопитель</a:t>
                      </a: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 аудиозапись и передает ответственному организатор ОО.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latin typeface="Calibri" pitchFamily="34" charset="0"/>
                          <a:cs typeface="Calibri" pitchFamily="34" charset="0"/>
                        </a:rPr>
                        <a:t>Обеспечивает перенос результатов ИС из протоколов в специализированною форму при помощи ПО.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913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Ответственный организатор</a:t>
                      </a:r>
                    </a:p>
                    <a:p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обеспечивает сбор всех материалов ИС и передает их в РЦОИ (на электронных и бумажных носителях).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139952" y="188640"/>
            <a:ext cx="4679950" cy="6524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Завершение ИС</a:t>
            </a:r>
            <a:endParaRPr kumimoji="0" lang="ru-RU" sz="3600" b="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67600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Нормативно-правовые документы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91264" cy="58052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№ 1394 от 25.12.2013 «Об утверждении Порядка проведения государственной итоговой аттестации по образовательным программам основного общего образования» - </a:t>
            </a:r>
            <a:r>
              <a:rPr lang="ru-RU" dirty="0" smtClean="0">
                <a:hlinkClick r:id="rId2"/>
              </a:rPr>
              <a:t>СКАЧАТЬ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24 марта 2016 г. №305 «О внесении изменений в 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образования и науки Российской Федерации от 25 декабря 2013 г. №1394» - </a:t>
            </a:r>
            <a:r>
              <a:rPr lang="ru-RU" dirty="0" smtClean="0">
                <a:hlinkClick r:id="rId3"/>
              </a:rPr>
              <a:t>СКАЧАТЬ</a:t>
            </a:r>
            <a:endParaRPr lang="ru-RU" dirty="0" smtClean="0"/>
          </a:p>
          <a:p>
            <a:r>
              <a:rPr lang="ru-RU" dirty="0" smtClean="0"/>
              <a:t>Приказ № 10 от 16 января 2015 г. «О внесении изменений в 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образования и науки Российской Федерации от 25 декабря 2013 г. № 1394» - </a:t>
            </a:r>
            <a:r>
              <a:rPr lang="ru-RU" dirty="0" smtClean="0">
                <a:hlinkClick r:id="rId4"/>
              </a:rPr>
              <a:t>СКАЧАТЬ</a:t>
            </a:r>
            <a:endParaRPr lang="ru-RU" dirty="0" smtClean="0"/>
          </a:p>
          <a:p>
            <a:r>
              <a:rPr lang="ru-RU" dirty="0" smtClean="0"/>
              <a:t>Письмо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11.04.2016 № 02-146 «О количестве сдаваемых предметов в IX классе» - </a:t>
            </a:r>
            <a:r>
              <a:rPr lang="ru-RU" u="sng" dirty="0" smtClean="0">
                <a:hlinkClick r:id="rId5"/>
              </a:rPr>
              <a:t>СКАЧАТЬ</a:t>
            </a:r>
            <a:r>
              <a:rPr lang="ru-RU" dirty="0" smtClean="0"/>
              <a:t>     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10 ноября 2017 г. № 1097 "Об 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2018 году" (зарегистрирован Минюстом России 06.12.2017, </a:t>
            </a:r>
            <a:r>
              <a:rPr lang="ru-RU" dirty="0" err="1" smtClean="0"/>
              <a:t>рег</a:t>
            </a:r>
            <a:r>
              <a:rPr lang="ru-RU" dirty="0" smtClean="0"/>
              <a:t>. № 49130) </a:t>
            </a:r>
            <a:r>
              <a:rPr lang="ru-RU" u="sng" dirty="0" smtClean="0">
                <a:hlinkClick r:id="rId6"/>
              </a:rPr>
              <a:t>СКАЧАТЬ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10 ноября 2017 г. № 1098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его проведении в 2018 году" (зарегистрирован Минюстом России 06.12.2017, </a:t>
            </a:r>
            <a:r>
              <a:rPr lang="ru-RU" dirty="0" err="1" smtClean="0"/>
              <a:t>рег</a:t>
            </a:r>
            <a:r>
              <a:rPr lang="ru-RU" dirty="0" smtClean="0"/>
              <a:t>. № 49127) </a:t>
            </a:r>
            <a:r>
              <a:rPr lang="ru-RU" u="sng" dirty="0" smtClean="0">
                <a:hlinkClick r:id="rId7"/>
              </a:rPr>
              <a:t>СКАЧАТЬ</a:t>
            </a:r>
            <a:endParaRPr lang="ru-RU" dirty="0" smtClean="0"/>
          </a:p>
          <a:p>
            <a:r>
              <a:rPr lang="ru-RU" i="1" dirty="0" smtClean="0"/>
              <a:t>Методические материалы, рекомендуемые </a:t>
            </a:r>
            <a:r>
              <a:rPr lang="ru-RU" i="1" dirty="0" err="1" smtClean="0"/>
              <a:t>Рособрнадзором</a:t>
            </a:r>
            <a:r>
              <a:rPr lang="ru-RU" i="1" dirty="0" smtClean="0"/>
              <a:t> к использованию при организации и проведении государственной итоговой </a:t>
            </a:r>
            <a:r>
              <a:rPr lang="ru-RU" i="1" dirty="0" err="1" smtClean="0"/>
              <a:t>аттеставии</a:t>
            </a:r>
            <a:r>
              <a:rPr lang="ru-RU" i="1" dirty="0" smtClean="0"/>
              <a:t> по образовательным программам основного общего образования и среднего общего образования в 2017 году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>
            <a:grayscl/>
          </a:blip>
          <a:srcRect t="15350" b="14301"/>
          <a:stretch>
            <a:fillRect/>
          </a:stretch>
        </p:blipFill>
        <p:spPr>
          <a:xfrm>
            <a:off x="4057" y="0"/>
            <a:ext cx="9139943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rcRect l="6768" t="23534" b="19824"/>
          <a:stretch>
            <a:fillRect/>
          </a:stretch>
        </p:blipFill>
        <p:spPr>
          <a:xfrm>
            <a:off x="395536" y="332656"/>
            <a:ext cx="842387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Организационная модель оценивания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Содержимое 6" descr="Рисунок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7610" r="33048" b="16059"/>
          <a:stretch>
            <a:fillRect/>
          </a:stretch>
        </p:blipFill>
        <p:spPr>
          <a:xfrm>
            <a:off x="1259632" y="1196752"/>
            <a:ext cx="6552728" cy="487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95936" y="188640"/>
            <a:ext cx="4679950" cy="6524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Подготовка (за сутки)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980728"/>
          <a:ext cx="8748464" cy="56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005"/>
                <a:gridCol w="6676459"/>
              </a:tblGrid>
              <a:tr h="9466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Категория работника ИС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Действия  специалиста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4890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Ответственный организатор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- Определяет необходимое количество аудиторий.</a:t>
                      </a:r>
                    </a:p>
                    <a:p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- Проверяет списки участников ИС.</a:t>
                      </a:r>
                    </a:p>
                    <a:p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- Заполняет в списках поле «Аудитория».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3657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Технический специалист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Готовит рабочее место, оборудованное средствами записи ответов.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 Проверяет готовность рабочего места ответственного организатора.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Скачивает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с сайта ФИПИ и тиражирует в необходимом количестве критерии и дополнительные схемы оценивания для экспертов.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Устанавливает ПО «Результаты итогового собеседования».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95936" y="188640"/>
            <a:ext cx="4679950" cy="6524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Подготовка (в день ИС)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11702"/>
          <a:ext cx="8964488" cy="599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294"/>
                <a:gridCol w="7341194"/>
              </a:tblGrid>
              <a:tr h="679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Категория работника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Действия  специалиста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11963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Calibri" pitchFamily="34" charset="0"/>
                          <a:cs typeface="Calibri" pitchFamily="34" charset="0"/>
                        </a:rPr>
                        <a:t>Ответствен-ный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организатор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Получает через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федеральный Интернет ресурс КИМ ИС.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Получает материалы для проведения ИС и распределяет их по аудиториям проведения.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Выдает экзаменаторам-собеседникам ведомость учета проведения итогового собеседования в аудитории,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КИМ ИС.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Выдает экспертам протоколы эксперта для оценивания ответов участников итогового собеседования (по количеству участников).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79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Экзаменатор - собеседник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 знакомится с КИМ ИС.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487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Эксперт 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Знакомится с КИМ ИС.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Знакомится с протоколами эксперта для оценивания ответов участников итогового собеседования.</a:t>
                      </a:r>
                      <a:endParaRPr lang="ru-RU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8245" b="8001"/>
          <a:stretch>
            <a:fillRect/>
          </a:stretch>
        </p:blipFill>
        <p:spPr>
          <a:xfrm>
            <a:off x="0" y="0"/>
            <a:ext cx="9115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4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РЕЧЬ ЭКЗАМЕНАТОРА - СОБЕСЕДНИКА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47248" cy="5616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dirty="0" smtClean="0"/>
              <a:t>		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Здравствуйте, присаживайтесь, покажите свой паспорт, возьмите КИМ и назовите свою фамилию и имя, номер </a:t>
            </a:r>
            <a:r>
              <a:rPr lang="ru-RU" sz="8000" dirty="0" err="1" smtClean="0">
                <a:latin typeface="Calibri" pitchFamily="34" charset="0"/>
                <a:cs typeface="Calibri" pitchFamily="34" charset="0"/>
              </a:rPr>
              <a:t>КИМа</a:t>
            </a:r>
            <a:r>
              <a:rPr lang="ru-RU" sz="8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Прослушайте инструкцию (чтение инструкции).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Итак, вам нужно выполнять задания. На подготовку 1-го задания вам дается 2 мин, приступайте к подготовке.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   - ваше время закончилось. Назовите № задания и выполните его. 				(</a:t>
            </a:r>
            <a:r>
              <a:rPr lang="ru-RU" sz="8000" b="1" u="sng" dirty="0" smtClean="0">
                <a:latin typeface="Calibri" pitchFamily="34" charset="0"/>
                <a:cs typeface="Calibri" pitchFamily="34" charset="0"/>
              </a:rPr>
              <a:t>Ученик-чтение текста вслух 2 мин.)</a:t>
            </a:r>
            <a:endParaRPr lang="ru-RU" sz="8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Приступайте к подготовке 2-го задания. Вам дается 1 мин.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  - ваше время закончилось. Назовите № задания и выполните его. 						(</a:t>
            </a:r>
            <a:r>
              <a:rPr lang="ru-RU" sz="8000" b="1" u="sng" dirty="0" smtClean="0">
                <a:latin typeface="Calibri" pitchFamily="34" charset="0"/>
                <a:cs typeface="Calibri" pitchFamily="34" charset="0"/>
              </a:rPr>
              <a:t>Ученик-пересказ 3 мин.)</a:t>
            </a:r>
            <a:endParaRPr lang="ru-RU" sz="8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В 3-м задании вам дается на выбор 3 темы для монолога. Вам нужно выбрать одну из них и подготовить монолог. На подготовку вам дается 1 мин.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   - ваше время закончилось. Назовите № задания и выполните его. 					(</a:t>
            </a:r>
            <a:r>
              <a:rPr lang="ru-RU" sz="8000" b="1" u="sng" dirty="0" smtClean="0">
                <a:latin typeface="Calibri" pitchFamily="34" charset="0"/>
                <a:cs typeface="Calibri" pitchFamily="34" charset="0"/>
              </a:rPr>
              <a:t>Ученик-монолог 3 мин.)</a:t>
            </a:r>
            <a:endParaRPr lang="ru-RU" sz="8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  - вы закончили, назовите № следующего задания и приступим к его выполнению 				(</a:t>
            </a:r>
            <a:r>
              <a:rPr lang="ru-RU" sz="8000" b="1" u="sng" dirty="0" smtClean="0">
                <a:latin typeface="Calibri" pitchFamily="34" charset="0"/>
                <a:cs typeface="Calibri" pitchFamily="34" charset="0"/>
              </a:rPr>
              <a:t>Ученик- беседа 3 мин.)</a:t>
            </a:r>
            <a:endParaRPr lang="ru-RU" sz="8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		Ваш экзамен закончен. Распишитесь в ведомости.</a:t>
            </a:r>
          </a:p>
          <a:p>
            <a:pPr>
              <a:buNone/>
            </a:pPr>
            <a:r>
              <a:rPr lang="ru-RU" sz="8000" dirty="0" smtClean="0">
                <a:latin typeface="Calibri" pitchFamily="34" charset="0"/>
                <a:cs typeface="Calibri" pitchFamily="34" charset="0"/>
              </a:rPr>
              <a:t>			До свидания. Успехов вам на следующих экзаменах!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Инструкция по выполнению заданий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715436" cy="6357982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Итоговое собеседование по русскому языку состоит из четырёх заданий. 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    Задание 1 – чтение вслух небольшого текста. Время на подготовку – 2 минуты. Чтение в слух в течение 2 минут. 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    В задании 2 предлагается пересказать прочитанный текст, дополнив его высказыванием. Время на подготовку – 1 минута. Время на пересказ – 3 минуты.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    В задании 3 предлагается выбрать один из трёх предложенных вариантов беседы: описание фотографии, повествование на основе жизненного опыта, рассуждение по одной из сформулированных проблем. Время на подготовку – 1 минута. Ответ по плану – 3 минуты.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    В задании 4 Вам предстоит поучаствовать в беседе по теме предыдущего задания. Необходимо ответить на 3 вопроса. Ответы должны быть развернутыми и не односложными. На ответы вам дается 3 минуты. 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   Общее время Вашего экзамена (включая время на подготовку) – 15 минут. </a:t>
            </a:r>
          </a:p>
          <a:p>
            <a:pPr algn="just">
              <a:buNone/>
            </a:pPr>
            <a:r>
              <a:rPr lang="ru-RU" sz="6200" dirty="0" smtClean="0">
                <a:latin typeface="Calibri" pitchFamily="34" charset="0"/>
                <a:cs typeface="Calibri" pitchFamily="34" charset="0"/>
              </a:rPr>
              <a:t>	    На протяжении всего времени ответа ведётся аудиозапись. </a:t>
            </a:r>
          </a:p>
          <a:p>
            <a:pPr algn="just">
              <a:buNone/>
            </a:pPr>
            <a:r>
              <a:rPr lang="ru-RU" sz="6200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    Постарайтесь полностью выполнить поставленные задачи, говорить ясно и чётко, не отходить от темы и следовать предложенному плану ответа. Так Вы сможете набрать наибольшее количество баллов. </a:t>
            </a:r>
          </a:p>
          <a:p>
            <a:pPr algn="just">
              <a:buNone/>
            </a:pPr>
            <a:r>
              <a:rPr lang="ru-RU" sz="6200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sz="6200" dirty="0" smtClean="0">
                <a:latin typeface="Calibri" pitchFamily="34" charset="0"/>
                <a:cs typeface="Calibri" pitchFamily="34" charset="0"/>
              </a:rPr>
              <a:t>			Желаем успеха!</a:t>
            </a:r>
            <a:endParaRPr lang="ru-RU" sz="6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621</TotalTime>
  <Words>513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Итоговое  собеседование  по русскому языку в 9 классе</vt:lpstr>
      <vt:lpstr>Слайд 2</vt:lpstr>
      <vt:lpstr>Слайд 3</vt:lpstr>
      <vt:lpstr>Организационная модель оценивания</vt:lpstr>
      <vt:lpstr>Подготовка (за сутки)</vt:lpstr>
      <vt:lpstr>Подготовка (в день ИС)</vt:lpstr>
      <vt:lpstr>Слайд 7</vt:lpstr>
      <vt:lpstr>РЕЧЬ ЭКЗАМЕНАТОРА - СОБЕСЕДНИКА</vt:lpstr>
      <vt:lpstr>Инструкция по выполнению заданий </vt:lpstr>
      <vt:lpstr>Устная часть по русскому языку состоит из 4 заданий</vt:lpstr>
      <vt:lpstr>Задание 3. Монологическое высказывание</vt:lpstr>
      <vt:lpstr>Слайд 12</vt:lpstr>
      <vt:lpstr>Слайд 13</vt:lpstr>
      <vt:lpstr>Слайд 14</vt:lpstr>
      <vt:lpstr>Нормативно-правовые документы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1</cp:lastModifiedBy>
  <cp:revision>64</cp:revision>
  <dcterms:created xsi:type="dcterms:W3CDTF">2017-11-11T05:55:59Z</dcterms:created>
  <dcterms:modified xsi:type="dcterms:W3CDTF">2018-03-30T03:54:30Z</dcterms:modified>
</cp:coreProperties>
</file>